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5" r:id="rId5"/>
    <p:sldId id="263" r:id="rId6"/>
    <p:sldId id="264" r:id="rId7"/>
    <p:sldId id="266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16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5734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4970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2724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55849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0115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5280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5112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40708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5712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9655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3088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6386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47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4303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9022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32164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5637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AA72E9F-2130-4C2E-AE1B-81AFBBE4E719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9BEA2-06EA-46F0-9547-732B83C9C88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4158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que contiene circuito, electrónica&#10;&#10;Descripción generada automáticamente">
            <a:extLst>
              <a:ext uri="{FF2B5EF4-FFF2-40B4-BE49-F238E27FC236}">
                <a16:creationId xmlns:a16="http://schemas.microsoft.com/office/drawing/2014/main" id="{CBCA4B89-C56B-4A53-BA56-8662DA31C2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" r="133"/>
          <a:stretch/>
        </p:blipFill>
        <p:spPr>
          <a:xfrm>
            <a:off x="0" y="0"/>
            <a:ext cx="13220700" cy="6858000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28401C5F-5873-4A86-79AD-F54A2119E74D}"/>
              </a:ext>
            </a:extLst>
          </p:cNvPr>
          <p:cNvSpPr/>
          <p:nvPr/>
        </p:nvSpPr>
        <p:spPr>
          <a:xfrm>
            <a:off x="0" y="5357676"/>
            <a:ext cx="13220700" cy="1514475"/>
          </a:xfrm>
          <a:prstGeom prst="rect">
            <a:avLst/>
          </a:prstGeom>
          <a:solidFill>
            <a:srgbClr val="FFFFF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" name="Imagen 9" descr="Icono&#10;&#10;Descripción generada automáticamente">
            <a:extLst>
              <a:ext uri="{FF2B5EF4-FFF2-40B4-BE49-F238E27FC236}">
                <a16:creationId xmlns:a16="http://schemas.microsoft.com/office/drawing/2014/main" id="{5CDAB266-3EE8-0C73-1874-6F950289AE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6280" y="5674614"/>
            <a:ext cx="4511040" cy="880598"/>
          </a:xfrm>
          <a:prstGeom prst="rect">
            <a:avLst/>
          </a:prstGeom>
        </p:spPr>
      </p:pic>
      <p:pic>
        <p:nvPicPr>
          <p:cNvPr id="1028" name="Picture 4" descr="sampol_logotipo - Premios empresariales InnoBankia">
            <a:extLst>
              <a:ext uri="{FF2B5EF4-FFF2-40B4-BE49-F238E27FC236}">
                <a16:creationId xmlns:a16="http://schemas.microsoft.com/office/drawing/2014/main" id="{E6612701-DB5F-505A-7EFF-BC86B6BDF2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434" b="88679" l="4717" r="95283">
                        <a14:foregroundMark x1="5031" y1="44025" x2="5031" y2="44025"/>
                        <a14:foregroundMark x1="35220" y1="39623" x2="35220" y2="39623"/>
                        <a14:foregroundMark x1="48428" y1="40252" x2="48428" y2="40252"/>
                        <a14:foregroundMark x1="55660" y1="41509" x2="55660" y2="41509"/>
                        <a14:foregroundMark x1="73585" y1="41509" x2="73585" y2="41509"/>
                        <a14:foregroundMark x1="80503" y1="42138" x2="80503" y2="42138"/>
                        <a14:foregroundMark x1="90881" y1="42138" x2="90881" y2="42138"/>
                        <a14:foregroundMark x1="95283" y1="57862" x2="95283" y2="57862"/>
                        <a14:backgroundMark x1="47484" y1="47170" x2="47484" y2="47170"/>
                        <a14:backgroundMark x1="6289" y1="46541" x2="6289" y2="465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771" y="5357676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216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A290AAA-8BD3-D17E-86BF-6979A5DCCAEE}"/>
              </a:ext>
            </a:extLst>
          </p:cNvPr>
          <p:cNvSpPr txBox="1">
            <a:spLocks/>
          </p:cNvSpPr>
          <p:nvPr/>
        </p:nvSpPr>
        <p:spPr>
          <a:xfrm>
            <a:off x="1544410" y="2571976"/>
            <a:ext cx="9103179" cy="857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s-ES" sz="3200" b="1" dirty="0">
                <a:latin typeface="+mn-lt"/>
              </a:rPr>
              <a:t>8. Discusión y preguntas</a:t>
            </a:r>
          </a:p>
        </p:txBody>
      </p:sp>
    </p:spTree>
    <p:extLst>
      <p:ext uri="{BB962C8B-B14F-4D97-AF65-F5344CB8AC3E}">
        <p14:creationId xmlns:p14="http://schemas.microsoft.com/office/powerpoint/2010/main" val="2483921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A290AAA-8BD3-D17E-86BF-6979A5DCCAEE}"/>
              </a:ext>
            </a:extLst>
          </p:cNvPr>
          <p:cNvSpPr txBox="1">
            <a:spLocks/>
          </p:cNvSpPr>
          <p:nvPr/>
        </p:nvSpPr>
        <p:spPr>
          <a:xfrm>
            <a:off x="753836" y="373063"/>
            <a:ext cx="9103179" cy="857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s-ES" sz="3200" b="1" dirty="0">
                <a:latin typeface="+mn-lt"/>
              </a:rPr>
              <a:t>9. 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DABBC-E927-86AA-8399-53042F38E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495" y="1491916"/>
            <a:ext cx="9529010" cy="4756483"/>
          </a:xfrm>
        </p:spPr>
        <p:txBody>
          <a:bodyPr>
            <a:normAutofit/>
          </a:bodyPr>
          <a:lstStyle/>
          <a:p>
            <a:r>
              <a:rPr lang="es-ES" sz="2400" b="1" dirty="0">
                <a:latin typeface="+mn-lt"/>
              </a:rPr>
              <a:t>Diseño novedoso basado en experiencia de usuario sencilla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Condensación de datos en mínimo espacio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Solución escalable y modular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Adaptabilidad a todo tipo de industrias</a:t>
            </a:r>
          </a:p>
          <a:p>
            <a:pPr marL="457200" lvl="1" indent="0">
              <a:buNone/>
            </a:pPr>
            <a:endParaRPr lang="es-ES" sz="2200" b="1" dirty="0">
              <a:latin typeface="+mn-lt"/>
            </a:endParaRPr>
          </a:p>
          <a:p>
            <a:endParaRPr lang="es-ES" sz="2400" b="1" dirty="0">
              <a:latin typeface="+mn-lt"/>
            </a:endParaRPr>
          </a:p>
          <a:p>
            <a:pPr marL="457200" lvl="1" indent="0">
              <a:buNone/>
            </a:pPr>
            <a:endParaRPr lang="es-ES" sz="2200" b="1" dirty="0">
              <a:latin typeface="+mn-lt"/>
            </a:endParaRPr>
          </a:p>
          <a:p>
            <a:endParaRPr lang="es-ES" sz="2400" b="1" dirty="0">
              <a:latin typeface="+mn-lt"/>
            </a:endParaRPr>
          </a:p>
          <a:p>
            <a:pPr marL="0" indent="0">
              <a:buNone/>
            </a:pPr>
            <a:endParaRPr lang="es-ES" sz="2400" b="1" dirty="0">
              <a:latin typeface="+mn-lt"/>
            </a:endParaRPr>
          </a:p>
          <a:p>
            <a:endParaRPr lang="es-ES" sz="20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60585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505D352A-991D-3AD7-4A1A-B709465CBE1B}"/>
              </a:ext>
            </a:extLst>
          </p:cNvPr>
          <p:cNvSpPr txBox="1">
            <a:spLocks/>
          </p:cNvSpPr>
          <p:nvPr/>
        </p:nvSpPr>
        <p:spPr>
          <a:xfrm>
            <a:off x="650573" y="574867"/>
            <a:ext cx="9404723" cy="11450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ES" b="1" dirty="0">
                <a:latin typeface="+mn-lt"/>
              </a:rPr>
              <a:t>ÍNDICE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2B92C51-3649-A903-13BD-A96285650DB5}"/>
              </a:ext>
            </a:extLst>
          </p:cNvPr>
          <p:cNvSpPr txBox="1">
            <a:spLocks/>
          </p:cNvSpPr>
          <p:nvPr/>
        </p:nvSpPr>
        <p:spPr>
          <a:xfrm>
            <a:off x="650573" y="1550151"/>
            <a:ext cx="10515600" cy="47329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AutoNum type="arabicPeriod"/>
            </a:pPr>
            <a:r>
              <a:rPr lang="es-ES" sz="3200" b="1" dirty="0">
                <a:latin typeface="+mn-lt"/>
              </a:rPr>
              <a:t>Introducción y Contextualización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ES" sz="3200" b="1" dirty="0">
                <a:latin typeface="+mn-lt"/>
              </a:rPr>
              <a:t>Características Clave de un </a:t>
            </a:r>
            <a:r>
              <a:rPr lang="es-ES" sz="3200" b="1" dirty="0" err="1">
                <a:latin typeface="+mn-lt"/>
              </a:rPr>
              <a:t>Dashboard</a:t>
            </a:r>
            <a:r>
              <a:rPr lang="es-ES" sz="3200" b="1" dirty="0">
                <a:latin typeface="+mn-lt"/>
              </a:rPr>
              <a:t> 4.0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ES" sz="3200" b="1" dirty="0">
                <a:latin typeface="+mn-lt"/>
              </a:rPr>
              <a:t>Estructura de la propuesta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ES" sz="3200" b="1" dirty="0">
                <a:latin typeface="+mn-lt"/>
              </a:rPr>
              <a:t>Novedad e innovación de la propuesta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ES" sz="3200" b="1" dirty="0">
                <a:latin typeface="+mn-lt"/>
              </a:rPr>
              <a:t>Arquitectura diseñada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ES" sz="3200" b="1" dirty="0">
                <a:latin typeface="+mn-lt"/>
              </a:rPr>
              <a:t>Demostración Práctica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ES" sz="3200" b="1" dirty="0">
                <a:latin typeface="+mn-lt"/>
              </a:rPr>
              <a:t>Planes Futuros y Mejoras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ES" sz="3200" b="1" dirty="0">
                <a:latin typeface="+mn-lt"/>
              </a:rPr>
              <a:t>Discusión y Preguntas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s-ES" sz="3200" b="1" dirty="0">
                <a:latin typeface="+mn-lt"/>
              </a:rPr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992629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A290AAA-8BD3-D17E-86BF-6979A5DCCAEE}"/>
              </a:ext>
            </a:extLst>
          </p:cNvPr>
          <p:cNvSpPr txBox="1">
            <a:spLocks/>
          </p:cNvSpPr>
          <p:nvPr/>
        </p:nvSpPr>
        <p:spPr>
          <a:xfrm>
            <a:off x="753836" y="373063"/>
            <a:ext cx="9103179" cy="857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s-ES" sz="3200" b="1" dirty="0">
                <a:latin typeface="+mn-lt"/>
              </a:rPr>
              <a:t>1. Introducción y contextualización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DABBC-E927-86AA-8399-53042F38E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>
            <a:normAutofit/>
          </a:bodyPr>
          <a:lstStyle/>
          <a:p>
            <a:r>
              <a:rPr lang="es-ES" sz="2400" b="1" dirty="0">
                <a:latin typeface="+mn-lt"/>
              </a:rPr>
              <a:t>DASHBOARD</a:t>
            </a:r>
          </a:p>
          <a:p>
            <a:pPr lvl="1"/>
            <a:r>
              <a:rPr lang="es-ES" sz="2200" b="1" dirty="0">
                <a:latin typeface="+mn-lt"/>
              </a:rPr>
              <a:t>Herramienta gestión visual</a:t>
            </a:r>
          </a:p>
          <a:p>
            <a:pPr lvl="1"/>
            <a:r>
              <a:rPr lang="es-ES" sz="2200" b="1" dirty="0">
                <a:latin typeface="+mn-lt"/>
              </a:rPr>
              <a:t>Resume grandes cantidades de información</a:t>
            </a:r>
          </a:p>
          <a:p>
            <a:pPr lvl="1"/>
            <a:r>
              <a:rPr lang="es-ES" sz="2200" b="1" dirty="0">
                <a:latin typeface="+mn-lt"/>
              </a:rPr>
              <a:t>Centrados </a:t>
            </a:r>
            <a:r>
              <a:rPr lang="es-ES" sz="2200" b="1" dirty="0" err="1">
                <a:latin typeface="+mn-lt"/>
              </a:rPr>
              <a:t>KPIs</a:t>
            </a:r>
            <a:r>
              <a:rPr lang="es-ES" sz="2200" b="1" dirty="0">
                <a:latin typeface="+mn-lt"/>
              </a:rPr>
              <a:t> -&gt; toma decisiones</a:t>
            </a:r>
          </a:p>
          <a:p>
            <a:pPr lvl="1"/>
            <a:r>
              <a:rPr lang="es-ES" sz="2200" b="1" dirty="0">
                <a:latin typeface="+mn-lt"/>
              </a:rPr>
              <a:t>Llegada industria 4.0 </a:t>
            </a:r>
          </a:p>
          <a:p>
            <a:pPr lvl="2"/>
            <a:r>
              <a:rPr lang="es-ES" sz="2000" b="1" dirty="0" err="1">
                <a:latin typeface="+mn-lt"/>
              </a:rPr>
              <a:t>IoT</a:t>
            </a:r>
            <a:r>
              <a:rPr lang="es-ES" sz="2000" b="1" dirty="0">
                <a:latin typeface="+mn-lt"/>
              </a:rPr>
              <a:t> y Big Data</a:t>
            </a:r>
          </a:p>
          <a:p>
            <a:pPr lvl="2"/>
            <a:r>
              <a:rPr lang="es-ES" sz="2000" b="1" dirty="0">
                <a:latin typeface="+mn-lt"/>
              </a:rPr>
              <a:t>Análisis Predictivo y Machine </a:t>
            </a:r>
            <a:r>
              <a:rPr lang="es-ES" sz="2000" b="1" dirty="0" err="1">
                <a:latin typeface="+mn-lt"/>
              </a:rPr>
              <a:t>Learning</a:t>
            </a:r>
            <a:endParaRPr lang="es-ES" sz="20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6009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6A03C5A4-338C-1C1B-3ABC-78C22619D19C}"/>
              </a:ext>
            </a:extLst>
          </p:cNvPr>
          <p:cNvSpPr txBox="1">
            <a:spLocks/>
          </p:cNvSpPr>
          <p:nvPr/>
        </p:nvSpPr>
        <p:spPr>
          <a:xfrm>
            <a:off x="1331495" y="1491916"/>
            <a:ext cx="9529010" cy="47564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s-ES" sz="2400" b="1">
                <a:latin typeface="+mn-lt"/>
              </a:rPr>
              <a:t>Integrar datos IoT -&gt; diversidad dispositivos y tipos</a:t>
            </a:r>
          </a:p>
          <a:p>
            <a:endParaRPr lang="es-ES" sz="2400" b="1">
              <a:latin typeface="+mn-lt"/>
            </a:endParaRPr>
          </a:p>
          <a:p>
            <a:r>
              <a:rPr lang="es-ES" sz="2400" b="1">
                <a:latin typeface="+mn-lt"/>
              </a:rPr>
              <a:t>Visualización tiempo real</a:t>
            </a:r>
          </a:p>
          <a:p>
            <a:endParaRPr lang="es-ES" sz="2400" b="1">
              <a:latin typeface="+mn-lt"/>
            </a:endParaRPr>
          </a:p>
          <a:p>
            <a:r>
              <a:rPr lang="es-ES" sz="2400" b="1">
                <a:latin typeface="+mn-lt"/>
              </a:rPr>
              <a:t>Interfaz intuitiva y personalizables</a:t>
            </a:r>
          </a:p>
          <a:p>
            <a:endParaRPr lang="es-ES" sz="2400" b="1">
              <a:latin typeface="+mn-lt"/>
            </a:endParaRPr>
          </a:p>
          <a:p>
            <a:r>
              <a:rPr lang="es-ES" sz="2400" b="1">
                <a:latin typeface="+mn-lt"/>
              </a:rPr>
              <a:t>Adaptación a necesidades específicas distintos perfiles</a:t>
            </a:r>
          </a:p>
          <a:p>
            <a:endParaRPr lang="es-ES" sz="2400" b="1">
              <a:latin typeface="+mn-lt"/>
            </a:endParaRPr>
          </a:p>
          <a:p>
            <a:r>
              <a:rPr lang="es-ES" sz="2400" b="1">
                <a:latin typeface="+mn-lt"/>
              </a:rPr>
              <a:t>Datos brutos -&gt; KPIs sencillos y eficientes</a:t>
            </a:r>
          </a:p>
          <a:p>
            <a:pPr marL="0" indent="0">
              <a:buFont typeface="Wingdings 3" charset="2"/>
              <a:buNone/>
            </a:pPr>
            <a:endParaRPr lang="es-ES" sz="2400" b="1">
              <a:latin typeface="+mn-lt"/>
            </a:endParaRPr>
          </a:p>
          <a:p>
            <a:r>
              <a:rPr lang="es-ES" sz="2400" b="1">
                <a:latin typeface="+mn-lt"/>
              </a:rPr>
              <a:t>Facilitar colaboración entre departamentos</a:t>
            </a:r>
          </a:p>
          <a:p>
            <a:pPr marL="0" indent="0">
              <a:buFont typeface="Wingdings 3" charset="2"/>
              <a:buNone/>
            </a:pPr>
            <a:endParaRPr lang="es-ES" sz="2400" b="1">
              <a:latin typeface="+mn-lt"/>
            </a:endParaRPr>
          </a:p>
          <a:p>
            <a:endParaRPr lang="es-ES" b="1" dirty="0">
              <a:latin typeface="+mn-lt"/>
            </a:endParaRP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80D457E-1D7E-9968-72F5-90C5B131EF15}"/>
              </a:ext>
            </a:extLst>
          </p:cNvPr>
          <p:cNvSpPr txBox="1">
            <a:spLocks/>
          </p:cNvSpPr>
          <p:nvPr/>
        </p:nvSpPr>
        <p:spPr>
          <a:xfrm>
            <a:off x="858110" y="349000"/>
            <a:ext cx="9103179" cy="857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s-ES" sz="3200" b="1" dirty="0">
                <a:latin typeface="+mn-lt"/>
              </a:rPr>
              <a:t>2. Características Clave de un </a:t>
            </a:r>
            <a:r>
              <a:rPr lang="es-ES" sz="3200" b="1" dirty="0" err="1">
                <a:latin typeface="+mn-lt"/>
              </a:rPr>
              <a:t>Dashboard</a:t>
            </a:r>
            <a:r>
              <a:rPr lang="es-ES" sz="3200" b="1" dirty="0">
                <a:latin typeface="+mn-lt"/>
              </a:rPr>
              <a:t> 4.0</a:t>
            </a:r>
          </a:p>
        </p:txBody>
      </p:sp>
    </p:spTree>
    <p:extLst>
      <p:ext uri="{BB962C8B-B14F-4D97-AF65-F5344CB8AC3E}">
        <p14:creationId xmlns:p14="http://schemas.microsoft.com/office/powerpoint/2010/main" val="487878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DABBC-E927-86AA-8399-53042F38E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495" y="1491916"/>
            <a:ext cx="9529010" cy="4756483"/>
          </a:xfrm>
        </p:spPr>
        <p:txBody>
          <a:bodyPr>
            <a:normAutofit fontScale="92500" lnSpcReduction="10000"/>
          </a:bodyPr>
          <a:lstStyle/>
          <a:p>
            <a:r>
              <a:rPr lang="es-ES" sz="2400" b="1" dirty="0">
                <a:latin typeface="+mn-lt"/>
              </a:rPr>
              <a:t>Sistema de triple pantalla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Pantalla principal de imagen de situación general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Pantalla de análisis de flujo de producción en tiempo real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Pantalla de análisis de datos históricos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Simplicidad de diseño</a:t>
            </a:r>
          </a:p>
          <a:p>
            <a:pPr marL="0" indent="0">
              <a:buNone/>
            </a:pPr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Experiencia de usuario sencilla y amigable</a:t>
            </a:r>
          </a:p>
          <a:p>
            <a:pPr marL="0" indent="0">
              <a:buNone/>
            </a:pPr>
            <a:endParaRPr lang="es-ES" sz="2400" b="1" dirty="0">
              <a:latin typeface="+mn-lt"/>
            </a:endParaRPr>
          </a:p>
          <a:p>
            <a:endParaRPr lang="es-ES" sz="2000" b="1" dirty="0">
              <a:latin typeface="+mn-lt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D84C15-D3AA-514D-85A4-3839B27F469E}"/>
              </a:ext>
            </a:extLst>
          </p:cNvPr>
          <p:cNvSpPr txBox="1">
            <a:spLocks/>
          </p:cNvSpPr>
          <p:nvPr/>
        </p:nvSpPr>
        <p:spPr>
          <a:xfrm>
            <a:off x="753836" y="373063"/>
            <a:ext cx="9103179" cy="857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s-ES" sz="3200" b="1" dirty="0">
                <a:latin typeface="+mn-lt"/>
              </a:rPr>
              <a:t>3. Propuesta diseñada</a:t>
            </a:r>
          </a:p>
        </p:txBody>
      </p:sp>
    </p:spTree>
    <p:extLst>
      <p:ext uri="{BB962C8B-B14F-4D97-AF65-F5344CB8AC3E}">
        <p14:creationId xmlns:p14="http://schemas.microsoft.com/office/powerpoint/2010/main" val="466589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A290AAA-8BD3-D17E-86BF-6979A5DCCAEE}"/>
              </a:ext>
            </a:extLst>
          </p:cNvPr>
          <p:cNvSpPr txBox="1">
            <a:spLocks/>
          </p:cNvSpPr>
          <p:nvPr/>
        </p:nvSpPr>
        <p:spPr>
          <a:xfrm>
            <a:off x="753836" y="373063"/>
            <a:ext cx="9103179" cy="857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s-ES" sz="3200" b="1" dirty="0">
                <a:latin typeface="+mn-lt"/>
              </a:rPr>
              <a:t>4. Novedad e innovación de la propuesta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DABBC-E927-86AA-8399-53042F38E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495" y="1491916"/>
            <a:ext cx="9529010" cy="4756483"/>
          </a:xfrm>
        </p:spPr>
        <p:txBody>
          <a:bodyPr>
            <a:normAutofit/>
          </a:bodyPr>
          <a:lstStyle/>
          <a:p>
            <a:r>
              <a:rPr lang="es-ES" sz="2400" b="1" dirty="0">
                <a:latin typeface="+mn-lt"/>
              </a:rPr>
              <a:t>Experiencia de usuario como foco principal</a:t>
            </a:r>
          </a:p>
          <a:p>
            <a:r>
              <a:rPr lang="es-ES" sz="2400" b="1" dirty="0">
                <a:latin typeface="+mn-lt"/>
              </a:rPr>
              <a:t>Simplicidad de diseño</a:t>
            </a:r>
          </a:p>
          <a:p>
            <a:r>
              <a:rPr lang="es-ES" sz="2400" b="1" dirty="0">
                <a:latin typeface="+mn-lt"/>
              </a:rPr>
              <a:t>Código de colores sencillo</a:t>
            </a:r>
          </a:p>
          <a:p>
            <a:r>
              <a:rPr lang="es-ES" sz="2400" b="1" dirty="0">
                <a:latin typeface="+mn-lt"/>
              </a:rPr>
              <a:t>Condensación de información</a:t>
            </a:r>
          </a:p>
          <a:p>
            <a:r>
              <a:rPr lang="es-ES" sz="2400" b="1" dirty="0">
                <a:latin typeface="+mn-lt"/>
              </a:rPr>
              <a:t>Datos transversales entre departamentos</a:t>
            </a:r>
          </a:p>
          <a:p>
            <a:r>
              <a:rPr lang="es-ES" sz="2400" b="1" dirty="0">
                <a:latin typeface="+mn-lt"/>
              </a:rPr>
              <a:t>Imagen completa de situación un solo vistazo</a:t>
            </a:r>
          </a:p>
          <a:p>
            <a:r>
              <a:rPr lang="es-ES" sz="2400" b="1" dirty="0">
                <a:latin typeface="+mn-lt"/>
              </a:rPr>
              <a:t>Integración de herramientas complejas sobre herramientas simples</a:t>
            </a:r>
          </a:p>
          <a:p>
            <a:endParaRPr lang="es-ES" sz="2400" b="1" dirty="0">
              <a:latin typeface="+mn-lt"/>
            </a:endParaRPr>
          </a:p>
          <a:p>
            <a:pPr marL="0" indent="0">
              <a:buNone/>
            </a:pPr>
            <a:endParaRPr lang="es-ES" sz="2400" b="1" dirty="0">
              <a:latin typeface="+mn-lt"/>
            </a:endParaRPr>
          </a:p>
          <a:p>
            <a:endParaRPr lang="es-ES" sz="20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42524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A290AAA-8BD3-D17E-86BF-6979A5DCCAEE}"/>
              </a:ext>
            </a:extLst>
          </p:cNvPr>
          <p:cNvSpPr txBox="1">
            <a:spLocks/>
          </p:cNvSpPr>
          <p:nvPr/>
        </p:nvSpPr>
        <p:spPr>
          <a:xfrm>
            <a:off x="753836" y="373063"/>
            <a:ext cx="9103179" cy="857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s-ES" sz="3200" b="1" dirty="0">
                <a:latin typeface="+mn-lt"/>
              </a:rPr>
              <a:t>5. Arquitectura diseñada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DABBC-E927-86AA-8399-53042F38E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495" y="1491916"/>
            <a:ext cx="9529010" cy="4756483"/>
          </a:xfrm>
        </p:spPr>
        <p:txBody>
          <a:bodyPr>
            <a:normAutofit/>
          </a:bodyPr>
          <a:lstStyle/>
          <a:p>
            <a:r>
              <a:rPr lang="es-ES" sz="2400" b="1" dirty="0" err="1">
                <a:latin typeface="+mn-lt"/>
              </a:rPr>
              <a:t>Dockerización</a:t>
            </a:r>
            <a:r>
              <a:rPr lang="es-ES" sz="2400" b="1" dirty="0">
                <a:latin typeface="+mn-lt"/>
              </a:rPr>
              <a:t> de aplicaciones</a:t>
            </a:r>
          </a:p>
          <a:p>
            <a:r>
              <a:rPr lang="es-ES" sz="2400" b="1" dirty="0">
                <a:latin typeface="+mn-lt"/>
              </a:rPr>
              <a:t>Base de datos -&gt; </a:t>
            </a:r>
            <a:r>
              <a:rPr lang="es-ES" sz="2400" b="1" dirty="0" err="1">
                <a:latin typeface="+mn-lt"/>
              </a:rPr>
              <a:t>mariadb</a:t>
            </a:r>
            <a:r>
              <a:rPr lang="es-ES" sz="2400" b="1" dirty="0">
                <a:latin typeface="+mn-lt"/>
              </a:rPr>
              <a:t> </a:t>
            </a:r>
          </a:p>
          <a:p>
            <a:pPr lvl="1"/>
            <a:r>
              <a:rPr lang="es-ES" sz="2200" b="1" dirty="0">
                <a:latin typeface="+mn-lt"/>
              </a:rPr>
              <a:t>Open </a:t>
            </a:r>
            <a:r>
              <a:rPr lang="es-ES" sz="2200" b="1" dirty="0" err="1">
                <a:latin typeface="+mn-lt"/>
              </a:rPr>
              <a:t>Source</a:t>
            </a:r>
            <a:endParaRPr lang="es-ES" sz="2200" b="1" dirty="0">
              <a:latin typeface="+mn-lt"/>
            </a:endParaRPr>
          </a:p>
          <a:p>
            <a:pPr lvl="1"/>
            <a:r>
              <a:rPr lang="es-ES" sz="2200" b="1" dirty="0">
                <a:latin typeface="+mn-lt"/>
              </a:rPr>
              <a:t>Uso sencillo</a:t>
            </a:r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Herramienta gráficas -&gt; </a:t>
            </a:r>
            <a:r>
              <a:rPr lang="es-ES" sz="2400" b="1" dirty="0" err="1">
                <a:latin typeface="+mn-lt"/>
              </a:rPr>
              <a:t>grafana</a:t>
            </a:r>
            <a:endParaRPr lang="es-ES" sz="2400" b="1" dirty="0">
              <a:latin typeface="+mn-lt"/>
            </a:endParaRPr>
          </a:p>
          <a:p>
            <a:pPr lvl="1"/>
            <a:r>
              <a:rPr lang="es-ES" sz="2200" b="1" dirty="0" err="1">
                <a:latin typeface="+mn-lt"/>
              </a:rPr>
              <a:t>Itegración</a:t>
            </a:r>
            <a:r>
              <a:rPr lang="es-ES" sz="2200" b="1" dirty="0">
                <a:latin typeface="+mn-lt"/>
              </a:rPr>
              <a:t> en tiempo real de datos</a:t>
            </a:r>
          </a:p>
          <a:p>
            <a:pPr lvl="1"/>
            <a:r>
              <a:rPr lang="es-ES" sz="2200" b="1" dirty="0">
                <a:latin typeface="+mn-lt"/>
              </a:rPr>
              <a:t>Análisis histórico sencillo</a:t>
            </a:r>
          </a:p>
          <a:p>
            <a:pPr lvl="1"/>
            <a:r>
              <a:rPr lang="es-ES" sz="2200" b="1" dirty="0">
                <a:latin typeface="+mn-lt"/>
              </a:rPr>
              <a:t>Integración de herramientas gráficas avanzadas sencilla</a:t>
            </a:r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App web en </a:t>
            </a:r>
            <a:r>
              <a:rPr lang="es-ES" sz="2400" b="1" dirty="0" err="1">
                <a:latin typeface="+mn-lt"/>
              </a:rPr>
              <a:t>React</a:t>
            </a:r>
            <a:r>
              <a:rPr lang="es-ES" sz="2400" b="1" dirty="0">
                <a:latin typeface="+mn-lt"/>
              </a:rPr>
              <a:t> para </a:t>
            </a:r>
            <a:r>
              <a:rPr lang="es-ES" sz="2400" b="1" dirty="0" err="1">
                <a:latin typeface="+mn-lt"/>
              </a:rPr>
              <a:t>display</a:t>
            </a:r>
            <a:r>
              <a:rPr lang="es-ES" sz="2400" b="1" dirty="0">
                <a:latin typeface="+mn-lt"/>
              </a:rPr>
              <a:t> de </a:t>
            </a:r>
            <a:r>
              <a:rPr lang="es-ES" sz="2400" b="1" dirty="0" err="1">
                <a:latin typeface="+mn-lt"/>
              </a:rPr>
              <a:t>Dashboard</a:t>
            </a:r>
            <a:r>
              <a:rPr lang="es-ES" sz="2400" b="1" dirty="0">
                <a:latin typeface="+mn-lt"/>
              </a:rPr>
              <a:t> completo</a:t>
            </a:r>
          </a:p>
          <a:p>
            <a:endParaRPr lang="es-ES" sz="2400" b="1" dirty="0">
              <a:latin typeface="+mn-lt"/>
            </a:endParaRPr>
          </a:p>
          <a:p>
            <a:pPr marL="457200" lvl="1" indent="0">
              <a:buNone/>
            </a:pPr>
            <a:endParaRPr lang="es-ES" sz="2200" b="1" dirty="0">
              <a:latin typeface="+mn-lt"/>
            </a:endParaRPr>
          </a:p>
          <a:p>
            <a:endParaRPr lang="es-ES" sz="2400" b="1" dirty="0">
              <a:latin typeface="+mn-lt"/>
            </a:endParaRPr>
          </a:p>
          <a:p>
            <a:pPr marL="457200" lvl="1" indent="0">
              <a:buNone/>
            </a:pPr>
            <a:endParaRPr lang="es-ES" sz="2200" b="1" dirty="0">
              <a:latin typeface="+mn-lt"/>
            </a:endParaRPr>
          </a:p>
          <a:p>
            <a:endParaRPr lang="es-ES" sz="2400" b="1" dirty="0">
              <a:latin typeface="+mn-lt"/>
            </a:endParaRPr>
          </a:p>
          <a:p>
            <a:pPr marL="0" indent="0">
              <a:buNone/>
            </a:pPr>
            <a:endParaRPr lang="es-ES" sz="2400" b="1" dirty="0">
              <a:latin typeface="+mn-lt"/>
            </a:endParaRPr>
          </a:p>
          <a:p>
            <a:endParaRPr lang="es-ES" sz="20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81740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A290AAA-8BD3-D17E-86BF-6979A5DCCAEE}"/>
              </a:ext>
            </a:extLst>
          </p:cNvPr>
          <p:cNvSpPr txBox="1">
            <a:spLocks/>
          </p:cNvSpPr>
          <p:nvPr/>
        </p:nvSpPr>
        <p:spPr>
          <a:xfrm>
            <a:off x="339034" y="-1360249"/>
            <a:ext cx="9103179" cy="35251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s-ES" sz="3200" b="1" dirty="0">
                <a:latin typeface="+mn-lt"/>
              </a:rPr>
              <a:t>6. Demostración Práctica</a:t>
            </a:r>
          </a:p>
        </p:txBody>
      </p:sp>
      <p:pic>
        <p:nvPicPr>
          <p:cNvPr id="2" name="React App - Personal_ Microsoft​ Edge 2023-11-18 10-19-10">
            <a:hlinkClick r:id="" action="ppaction://media"/>
            <a:extLst>
              <a:ext uri="{FF2B5EF4-FFF2-40B4-BE49-F238E27FC236}">
                <a16:creationId xmlns:a16="http://schemas.microsoft.com/office/drawing/2014/main" id="{03AE68FA-5FD1-DF70-4725-DB4D881B5A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1047" y="826609"/>
            <a:ext cx="11163924" cy="590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444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A290AAA-8BD3-D17E-86BF-6979A5DCCAEE}"/>
              </a:ext>
            </a:extLst>
          </p:cNvPr>
          <p:cNvSpPr txBox="1">
            <a:spLocks/>
          </p:cNvSpPr>
          <p:nvPr/>
        </p:nvSpPr>
        <p:spPr>
          <a:xfrm>
            <a:off x="753836" y="373063"/>
            <a:ext cx="9103179" cy="857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s-ES" sz="3200" b="1" dirty="0">
                <a:latin typeface="+mn-lt"/>
              </a:rPr>
              <a:t>7. Planes futuros y mejoras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F5DABBC-E927-86AA-8399-53042F38E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495" y="1491916"/>
            <a:ext cx="9529010" cy="4756483"/>
          </a:xfrm>
        </p:spPr>
        <p:txBody>
          <a:bodyPr>
            <a:normAutofit lnSpcReduction="10000"/>
          </a:bodyPr>
          <a:lstStyle/>
          <a:p>
            <a:r>
              <a:rPr lang="es-ES" sz="2400" b="1" dirty="0">
                <a:latin typeface="+mn-lt"/>
              </a:rPr>
              <a:t>Mejora general de aspecto y apariencia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Añadido de datos de potencia instantánea y reparto de flujos</a:t>
            </a:r>
          </a:p>
          <a:p>
            <a:r>
              <a:rPr lang="es-ES" sz="2400" b="1" dirty="0">
                <a:latin typeface="+mn-lt"/>
              </a:rPr>
              <a:t>Implementación completa del sistema de análisis con </a:t>
            </a:r>
            <a:r>
              <a:rPr lang="es-ES" sz="2400" b="1" dirty="0" err="1">
                <a:latin typeface="+mn-lt"/>
              </a:rPr>
              <a:t>filtrdo</a:t>
            </a:r>
            <a:r>
              <a:rPr lang="es-ES" sz="2400" b="1" dirty="0">
                <a:latin typeface="+mn-lt"/>
              </a:rPr>
              <a:t> temporal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Integración de más </a:t>
            </a:r>
            <a:r>
              <a:rPr lang="es-ES" sz="2400" b="1" dirty="0" err="1">
                <a:latin typeface="+mn-lt"/>
              </a:rPr>
              <a:t>KPIs</a:t>
            </a:r>
            <a:r>
              <a:rPr lang="es-ES" sz="2400" b="1" dirty="0">
                <a:latin typeface="+mn-lt"/>
              </a:rPr>
              <a:t> </a:t>
            </a:r>
          </a:p>
          <a:p>
            <a:endParaRPr lang="es-ES" sz="2400" b="1" dirty="0">
              <a:latin typeface="+mn-lt"/>
            </a:endParaRPr>
          </a:p>
          <a:p>
            <a:r>
              <a:rPr lang="es-ES" sz="2400" b="1" dirty="0">
                <a:latin typeface="+mn-lt"/>
              </a:rPr>
              <a:t>Inclusión de sistema de alarmas y código de colores adaptado</a:t>
            </a:r>
          </a:p>
          <a:p>
            <a:endParaRPr lang="es-ES" sz="2400" b="1" dirty="0">
              <a:latin typeface="+mn-lt"/>
            </a:endParaRPr>
          </a:p>
          <a:p>
            <a:pPr marL="457200" lvl="1" indent="0">
              <a:buNone/>
            </a:pPr>
            <a:endParaRPr lang="es-ES" sz="2200" b="1" dirty="0">
              <a:latin typeface="+mn-lt"/>
            </a:endParaRPr>
          </a:p>
          <a:p>
            <a:endParaRPr lang="es-ES" sz="2400" b="1" dirty="0">
              <a:latin typeface="+mn-lt"/>
            </a:endParaRPr>
          </a:p>
          <a:p>
            <a:pPr marL="457200" lvl="1" indent="0">
              <a:buNone/>
            </a:pPr>
            <a:endParaRPr lang="es-ES" sz="2200" b="1" dirty="0">
              <a:latin typeface="+mn-lt"/>
            </a:endParaRPr>
          </a:p>
          <a:p>
            <a:endParaRPr lang="es-ES" sz="2400" b="1" dirty="0">
              <a:latin typeface="+mn-lt"/>
            </a:endParaRPr>
          </a:p>
          <a:p>
            <a:pPr marL="0" indent="0">
              <a:buNone/>
            </a:pPr>
            <a:endParaRPr lang="es-ES" sz="2400" b="1" dirty="0">
              <a:latin typeface="+mn-lt"/>
            </a:endParaRPr>
          </a:p>
          <a:p>
            <a:endParaRPr lang="es-ES" sz="20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73623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Escala de grise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66</TotalTime>
  <Words>310</Words>
  <Application>Microsoft Office PowerPoint</Application>
  <PresentationFormat>Panorámica</PresentationFormat>
  <Paragraphs>94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adrian.severt@usal.es</dc:creator>
  <cp:lastModifiedBy>adrian.severt@usal.es</cp:lastModifiedBy>
  <cp:revision>9</cp:revision>
  <dcterms:created xsi:type="dcterms:W3CDTF">2023-11-18T08:38:58Z</dcterms:created>
  <dcterms:modified xsi:type="dcterms:W3CDTF">2023-11-18T09:52:33Z</dcterms:modified>
</cp:coreProperties>
</file>

<file path=docProps/thumbnail.jpeg>
</file>